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3"/>
  </p:handoutMasterIdLst>
  <p:sldIdLst>
    <p:sldId id="262" r:id="rId2"/>
    <p:sldId id="263" r:id="rId3"/>
    <p:sldId id="280" r:id="rId4"/>
    <p:sldId id="265" r:id="rId5"/>
    <p:sldId id="267" r:id="rId6"/>
    <p:sldId id="274" r:id="rId7"/>
    <p:sldId id="275" r:id="rId8"/>
    <p:sldId id="276" r:id="rId9"/>
    <p:sldId id="277" r:id="rId10"/>
    <p:sldId id="278" r:id="rId11"/>
    <p:sldId id="279" r:id="rId12"/>
  </p:sldIdLst>
  <p:sldSz cx="10693400" cy="7562850"/>
  <p:notesSz cx="10693400" cy="75628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2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image" Target="../media/image17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image" Target="../media/image1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2D5544-7439-4774-9DA7-A1C3CD4FD543}" type="doc">
      <dgm:prSet loTypeId="urn:microsoft.com/office/officeart/2005/8/layout/vList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79F81FF1-2495-49CC-8405-8DD81E740A41}">
      <dgm:prSet phldrT="[Texte]"/>
      <dgm:spPr/>
      <dgm:t>
        <a:bodyPr/>
        <a:lstStyle/>
        <a:p>
          <a:r>
            <a:rPr lang="fr-FR" b="1" dirty="0"/>
            <a:t>LE REGISTRE SANTÉ ET SÉCURITÉ AU TRAVAIL</a:t>
          </a:r>
        </a:p>
        <a:p>
          <a:r>
            <a:rPr lang="fr-FR" dirty="0"/>
            <a:t>Il permet de noter toutes observations et suggestions relatives à la prévention des risques et à l'amélioration des conditions de travail.</a:t>
          </a:r>
        </a:p>
      </dgm:t>
    </dgm:pt>
    <dgm:pt modelId="{01BEAB1A-CC30-41D0-B575-4B41BBADB676}" type="parTrans" cxnId="{68A4DE68-6804-4C52-8471-E0A254557C85}">
      <dgm:prSet/>
      <dgm:spPr/>
      <dgm:t>
        <a:bodyPr/>
        <a:lstStyle/>
        <a:p>
          <a:endParaRPr lang="fr-FR"/>
        </a:p>
      </dgm:t>
    </dgm:pt>
    <dgm:pt modelId="{2ABB1BB4-1168-47EA-B631-F45DDE3726A7}" type="sibTrans" cxnId="{68A4DE68-6804-4C52-8471-E0A254557C85}">
      <dgm:prSet/>
      <dgm:spPr/>
      <dgm:t>
        <a:bodyPr/>
        <a:lstStyle/>
        <a:p>
          <a:endParaRPr lang="fr-FR"/>
        </a:p>
      </dgm:t>
    </dgm:pt>
    <dgm:pt modelId="{B2AB4109-AF95-4647-909B-3D3B0CF252B1}">
      <dgm:prSet phldrT="[Texte]"/>
      <dgm:spPr/>
      <dgm:t>
        <a:bodyPr/>
        <a:lstStyle/>
        <a:p>
          <a:r>
            <a:rPr lang="fr-FR" b="1" u="none" dirty="0"/>
            <a:t>LE REGISTRE DE SIGNALEMENT D'UN DANGER GRAVE ET IMMINENT </a:t>
          </a:r>
        </a:p>
        <a:p>
          <a:r>
            <a:rPr lang="fr-FR" b="1" u="none" dirty="0"/>
            <a:t>Il </a:t>
          </a:r>
          <a:r>
            <a:rPr lang="fr-FR" dirty="0"/>
            <a:t>permet de consigner les faits - nature du danger et de sa cause, nom de la personne exposée - et de prendre connaissance des mesures prises.</a:t>
          </a:r>
          <a:endParaRPr lang="fr-FR" b="0" u="none" dirty="0"/>
        </a:p>
      </dgm:t>
    </dgm:pt>
    <dgm:pt modelId="{46A08A63-BDCE-4FD2-9FE9-A7CBC0C4F8C1}" type="parTrans" cxnId="{306F8DA8-2478-47AD-A247-F13CA6D2231B}">
      <dgm:prSet/>
      <dgm:spPr/>
      <dgm:t>
        <a:bodyPr/>
        <a:lstStyle/>
        <a:p>
          <a:endParaRPr lang="fr-FR"/>
        </a:p>
      </dgm:t>
    </dgm:pt>
    <dgm:pt modelId="{3C6C2894-F6C4-4476-983C-8F78121AA0D6}" type="sibTrans" cxnId="{306F8DA8-2478-47AD-A247-F13CA6D2231B}">
      <dgm:prSet/>
      <dgm:spPr/>
      <dgm:t>
        <a:bodyPr/>
        <a:lstStyle/>
        <a:p>
          <a:endParaRPr lang="fr-FR"/>
        </a:p>
      </dgm:t>
    </dgm:pt>
    <dgm:pt modelId="{BF1EB717-4293-4B85-B41C-8EDD3E150BA6}">
      <dgm:prSet phldrT="[Texte]"/>
      <dgm:spPr/>
      <dgm:t>
        <a:bodyPr/>
        <a:lstStyle/>
        <a:p>
          <a:r>
            <a:rPr lang="fr-FR" b="1" u="none" dirty="0"/>
            <a:t>LE DOCUMENT UNIQUE D’EVALUATION DES RISQUES PROFESSIONNELS</a:t>
          </a:r>
        </a:p>
        <a:p>
          <a:r>
            <a:rPr lang="fr-FR" dirty="0"/>
            <a:t>Il contient les résultats de l’évaluation collective de l’exposition de l’ensemble des personnels aux risques professionnels</a:t>
          </a:r>
        </a:p>
      </dgm:t>
    </dgm:pt>
    <dgm:pt modelId="{8A3058C0-D696-41EB-BC7F-7E54A65719A5}" type="parTrans" cxnId="{28CDE191-A803-47AA-8003-032D61296499}">
      <dgm:prSet/>
      <dgm:spPr/>
      <dgm:t>
        <a:bodyPr/>
        <a:lstStyle/>
        <a:p>
          <a:endParaRPr lang="fr-FR"/>
        </a:p>
      </dgm:t>
    </dgm:pt>
    <dgm:pt modelId="{9A53088B-4591-4765-92F3-28BB940D1B99}" type="sibTrans" cxnId="{28CDE191-A803-47AA-8003-032D61296499}">
      <dgm:prSet/>
      <dgm:spPr/>
      <dgm:t>
        <a:bodyPr/>
        <a:lstStyle/>
        <a:p>
          <a:endParaRPr lang="fr-FR"/>
        </a:p>
      </dgm:t>
    </dgm:pt>
    <dgm:pt modelId="{15A8B747-0141-4165-8D67-9BD36D35FF4B}" type="pres">
      <dgm:prSet presAssocID="{F32D5544-7439-4774-9DA7-A1C3CD4FD543}" presName="linear" presStyleCnt="0">
        <dgm:presLayoutVars>
          <dgm:dir/>
          <dgm:resizeHandles val="exact"/>
        </dgm:presLayoutVars>
      </dgm:prSet>
      <dgm:spPr/>
    </dgm:pt>
    <dgm:pt modelId="{6002D01A-6C5D-46B6-BC78-D890BAFEDA95}" type="pres">
      <dgm:prSet presAssocID="{79F81FF1-2495-49CC-8405-8DD81E740A41}" presName="comp" presStyleCnt="0"/>
      <dgm:spPr/>
    </dgm:pt>
    <dgm:pt modelId="{4DD6D7D8-85AF-4F40-BD75-5CE711B29638}" type="pres">
      <dgm:prSet presAssocID="{79F81FF1-2495-49CC-8405-8DD81E740A41}" presName="box" presStyleLbl="node1" presStyleIdx="0" presStyleCnt="3"/>
      <dgm:spPr/>
    </dgm:pt>
    <dgm:pt modelId="{97443B49-65BC-42C3-92FE-89E5331E4870}" type="pres">
      <dgm:prSet presAssocID="{79F81FF1-2495-49CC-8405-8DD81E740A41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76AF0D1A-058F-43DD-AED0-C21DB26A97F1}" type="pres">
      <dgm:prSet presAssocID="{79F81FF1-2495-49CC-8405-8DD81E740A41}" presName="text" presStyleLbl="node1" presStyleIdx="0" presStyleCnt="3">
        <dgm:presLayoutVars>
          <dgm:bulletEnabled val="1"/>
        </dgm:presLayoutVars>
      </dgm:prSet>
      <dgm:spPr/>
    </dgm:pt>
    <dgm:pt modelId="{77935E8C-88BF-4A48-802A-A7A929FF5337}" type="pres">
      <dgm:prSet presAssocID="{2ABB1BB4-1168-47EA-B631-F45DDE3726A7}" presName="spacer" presStyleCnt="0"/>
      <dgm:spPr/>
    </dgm:pt>
    <dgm:pt modelId="{9531D8B8-0A5F-4EC7-A426-72271C104B90}" type="pres">
      <dgm:prSet presAssocID="{B2AB4109-AF95-4647-909B-3D3B0CF252B1}" presName="comp" presStyleCnt="0"/>
      <dgm:spPr/>
    </dgm:pt>
    <dgm:pt modelId="{3C95C634-58D6-4627-ADB6-4CF9A97EB3E3}" type="pres">
      <dgm:prSet presAssocID="{B2AB4109-AF95-4647-909B-3D3B0CF252B1}" presName="box" presStyleLbl="node1" presStyleIdx="1" presStyleCnt="3"/>
      <dgm:spPr/>
    </dgm:pt>
    <dgm:pt modelId="{66A8A3F4-083A-4140-BF8C-974A0105BE5D}" type="pres">
      <dgm:prSet presAssocID="{B2AB4109-AF95-4647-909B-3D3B0CF252B1}" presName="img" presStyleLbl="fgImgPlace1" presStyleIdx="1" presStyleCnt="3" custLinFactNeighborX="498" custLinFactNeighborY="0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  <dgm:pt modelId="{B08F3B8A-DB9B-415F-9702-94E3B1F77CF4}" type="pres">
      <dgm:prSet presAssocID="{B2AB4109-AF95-4647-909B-3D3B0CF252B1}" presName="text" presStyleLbl="node1" presStyleIdx="1" presStyleCnt="3">
        <dgm:presLayoutVars>
          <dgm:bulletEnabled val="1"/>
        </dgm:presLayoutVars>
      </dgm:prSet>
      <dgm:spPr/>
    </dgm:pt>
    <dgm:pt modelId="{6BCE5ABB-CF44-426F-956D-7D07AEC61A72}" type="pres">
      <dgm:prSet presAssocID="{3C6C2894-F6C4-4476-983C-8F78121AA0D6}" presName="spacer" presStyleCnt="0"/>
      <dgm:spPr/>
    </dgm:pt>
    <dgm:pt modelId="{250597E8-A9CE-4037-AAB5-A619C4CB9466}" type="pres">
      <dgm:prSet presAssocID="{BF1EB717-4293-4B85-B41C-8EDD3E150BA6}" presName="comp" presStyleCnt="0"/>
      <dgm:spPr/>
    </dgm:pt>
    <dgm:pt modelId="{CDCDC2B4-48B4-4404-9ECF-DE9D9E99DB08}" type="pres">
      <dgm:prSet presAssocID="{BF1EB717-4293-4B85-B41C-8EDD3E150BA6}" presName="box" presStyleLbl="node1" presStyleIdx="2" presStyleCnt="3"/>
      <dgm:spPr/>
    </dgm:pt>
    <dgm:pt modelId="{94EDA5E6-D5D6-4ADE-BD5B-C4197D8326E9}" type="pres">
      <dgm:prSet presAssocID="{BF1EB717-4293-4B85-B41C-8EDD3E150BA6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8DC1ED97-0BE2-411E-8927-A5FE91EEB473}" type="pres">
      <dgm:prSet presAssocID="{BF1EB717-4293-4B85-B41C-8EDD3E150BA6}" presName="text" presStyleLbl="node1" presStyleIdx="2" presStyleCnt="3">
        <dgm:presLayoutVars>
          <dgm:bulletEnabled val="1"/>
        </dgm:presLayoutVars>
      </dgm:prSet>
      <dgm:spPr/>
    </dgm:pt>
  </dgm:ptLst>
  <dgm:cxnLst>
    <dgm:cxn modelId="{7DA6E92E-0478-453A-9F56-BEC553FA7FD3}" type="presOf" srcId="{BF1EB717-4293-4B85-B41C-8EDD3E150BA6}" destId="{8DC1ED97-0BE2-411E-8927-A5FE91EEB473}" srcOrd="1" destOrd="0" presId="urn:microsoft.com/office/officeart/2005/8/layout/vList4"/>
    <dgm:cxn modelId="{68A4DE68-6804-4C52-8471-E0A254557C85}" srcId="{F32D5544-7439-4774-9DA7-A1C3CD4FD543}" destId="{79F81FF1-2495-49CC-8405-8DD81E740A41}" srcOrd="0" destOrd="0" parTransId="{01BEAB1A-CC30-41D0-B575-4B41BBADB676}" sibTransId="{2ABB1BB4-1168-47EA-B631-F45DDE3726A7}"/>
    <dgm:cxn modelId="{A637136D-74BC-40B6-9D03-0809E08C1C93}" type="presOf" srcId="{79F81FF1-2495-49CC-8405-8DD81E740A41}" destId="{76AF0D1A-058F-43DD-AED0-C21DB26A97F1}" srcOrd="1" destOrd="0" presId="urn:microsoft.com/office/officeart/2005/8/layout/vList4"/>
    <dgm:cxn modelId="{0CAD2859-85D7-41DF-9813-EFCA0F1D78F8}" type="presOf" srcId="{B2AB4109-AF95-4647-909B-3D3B0CF252B1}" destId="{B08F3B8A-DB9B-415F-9702-94E3B1F77CF4}" srcOrd="1" destOrd="0" presId="urn:microsoft.com/office/officeart/2005/8/layout/vList4"/>
    <dgm:cxn modelId="{72B9EC7E-1624-4EFF-83B6-000192DBEB42}" type="presOf" srcId="{F32D5544-7439-4774-9DA7-A1C3CD4FD543}" destId="{15A8B747-0141-4165-8D67-9BD36D35FF4B}" srcOrd="0" destOrd="0" presId="urn:microsoft.com/office/officeart/2005/8/layout/vList4"/>
    <dgm:cxn modelId="{28CDE191-A803-47AA-8003-032D61296499}" srcId="{F32D5544-7439-4774-9DA7-A1C3CD4FD543}" destId="{BF1EB717-4293-4B85-B41C-8EDD3E150BA6}" srcOrd="2" destOrd="0" parTransId="{8A3058C0-D696-41EB-BC7F-7E54A65719A5}" sibTransId="{9A53088B-4591-4765-92F3-28BB940D1B99}"/>
    <dgm:cxn modelId="{306F8DA8-2478-47AD-A247-F13CA6D2231B}" srcId="{F32D5544-7439-4774-9DA7-A1C3CD4FD543}" destId="{B2AB4109-AF95-4647-909B-3D3B0CF252B1}" srcOrd="1" destOrd="0" parTransId="{46A08A63-BDCE-4FD2-9FE9-A7CBC0C4F8C1}" sibTransId="{3C6C2894-F6C4-4476-983C-8F78121AA0D6}"/>
    <dgm:cxn modelId="{367A28A9-746E-47C3-89A5-C6DE21A8E084}" type="presOf" srcId="{B2AB4109-AF95-4647-909B-3D3B0CF252B1}" destId="{3C95C634-58D6-4627-ADB6-4CF9A97EB3E3}" srcOrd="0" destOrd="0" presId="urn:microsoft.com/office/officeart/2005/8/layout/vList4"/>
    <dgm:cxn modelId="{90E1E4D8-FFCA-41DD-8553-7EF56CA7F36E}" type="presOf" srcId="{79F81FF1-2495-49CC-8405-8DD81E740A41}" destId="{4DD6D7D8-85AF-4F40-BD75-5CE711B29638}" srcOrd="0" destOrd="0" presId="urn:microsoft.com/office/officeart/2005/8/layout/vList4"/>
    <dgm:cxn modelId="{980DE2E6-A19C-44B3-A7F0-BA19D7A5A211}" type="presOf" srcId="{BF1EB717-4293-4B85-B41C-8EDD3E150BA6}" destId="{CDCDC2B4-48B4-4404-9ECF-DE9D9E99DB08}" srcOrd="0" destOrd="0" presId="urn:microsoft.com/office/officeart/2005/8/layout/vList4"/>
    <dgm:cxn modelId="{91EA9878-D732-4F8B-A941-E603222AC522}" type="presParOf" srcId="{15A8B747-0141-4165-8D67-9BD36D35FF4B}" destId="{6002D01A-6C5D-46B6-BC78-D890BAFEDA95}" srcOrd="0" destOrd="0" presId="urn:microsoft.com/office/officeart/2005/8/layout/vList4"/>
    <dgm:cxn modelId="{A49D295F-A9D8-4C7A-A293-02E5ABF7D761}" type="presParOf" srcId="{6002D01A-6C5D-46B6-BC78-D890BAFEDA95}" destId="{4DD6D7D8-85AF-4F40-BD75-5CE711B29638}" srcOrd="0" destOrd="0" presId="urn:microsoft.com/office/officeart/2005/8/layout/vList4"/>
    <dgm:cxn modelId="{AD7E06C2-635A-46C1-B022-957FAB702620}" type="presParOf" srcId="{6002D01A-6C5D-46B6-BC78-D890BAFEDA95}" destId="{97443B49-65BC-42C3-92FE-89E5331E4870}" srcOrd="1" destOrd="0" presId="urn:microsoft.com/office/officeart/2005/8/layout/vList4"/>
    <dgm:cxn modelId="{CFE43EB1-5CB3-4216-BDC9-6BE20F5AFB5A}" type="presParOf" srcId="{6002D01A-6C5D-46B6-BC78-D890BAFEDA95}" destId="{76AF0D1A-058F-43DD-AED0-C21DB26A97F1}" srcOrd="2" destOrd="0" presId="urn:microsoft.com/office/officeart/2005/8/layout/vList4"/>
    <dgm:cxn modelId="{C8662262-AD81-42E5-A01C-FD6E61306304}" type="presParOf" srcId="{15A8B747-0141-4165-8D67-9BD36D35FF4B}" destId="{77935E8C-88BF-4A48-802A-A7A929FF5337}" srcOrd="1" destOrd="0" presId="urn:microsoft.com/office/officeart/2005/8/layout/vList4"/>
    <dgm:cxn modelId="{C9818E59-F71E-40FE-A2FB-320BAA720062}" type="presParOf" srcId="{15A8B747-0141-4165-8D67-9BD36D35FF4B}" destId="{9531D8B8-0A5F-4EC7-A426-72271C104B90}" srcOrd="2" destOrd="0" presId="urn:microsoft.com/office/officeart/2005/8/layout/vList4"/>
    <dgm:cxn modelId="{1C84147A-8879-4335-8971-B3FB5E868B71}" type="presParOf" srcId="{9531D8B8-0A5F-4EC7-A426-72271C104B90}" destId="{3C95C634-58D6-4627-ADB6-4CF9A97EB3E3}" srcOrd="0" destOrd="0" presId="urn:microsoft.com/office/officeart/2005/8/layout/vList4"/>
    <dgm:cxn modelId="{C376394E-BA69-49A3-BC61-C586621A49CF}" type="presParOf" srcId="{9531D8B8-0A5F-4EC7-A426-72271C104B90}" destId="{66A8A3F4-083A-4140-BF8C-974A0105BE5D}" srcOrd="1" destOrd="0" presId="urn:microsoft.com/office/officeart/2005/8/layout/vList4"/>
    <dgm:cxn modelId="{E44E7FBF-81F8-480B-8221-67B30A014264}" type="presParOf" srcId="{9531D8B8-0A5F-4EC7-A426-72271C104B90}" destId="{B08F3B8A-DB9B-415F-9702-94E3B1F77CF4}" srcOrd="2" destOrd="0" presId="urn:microsoft.com/office/officeart/2005/8/layout/vList4"/>
    <dgm:cxn modelId="{58F57E13-EF0F-49ED-A1DE-D37A243FDF44}" type="presParOf" srcId="{15A8B747-0141-4165-8D67-9BD36D35FF4B}" destId="{6BCE5ABB-CF44-426F-956D-7D07AEC61A72}" srcOrd="3" destOrd="0" presId="urn:microsoft.com/office/officeart/2005/8/layout/vList4"/>
    <dgm:cxn modelId="{FE30E814-1010-419B-9713-DE957A75D4F8}" type="presParOf" srcId="{15A8B747-0141-4165-8D67-9BD36D35FF4B}" destId="{250597E8-A9CE-4037-AAB5-A619C4CB9466}" srcOrd="4" destOrd="0" presId="urn:microsoft.com/office/officeart/2005/8/layout/vList4"/>
    <dgm:cxn modelId="{3248FBFE-6048-4DE9-8F04-4CE8F7FC3FA2}" type="presParOf" srcId="{250597E8-A9CE-4037-AAB5-A619C4CB9466}" destId="{CDCDC2B4-48B4-4404-9ECF-DE9D9E99DB08}" srcOrd="0" destOrd="0" presId="urn:microsoft.com/office/officeart/2005/8/layout/vList4"/>
    <dgm:cxn modelId="{DB577D59-94EB-4337-A351-EE0BEE2D6C36}" type="presParOf" srcId="{250597E8-A9CE-4037-AAB5-A619C4CB9466}" destId="{94EDA5E6-D5D6-4ADE-BD5B-C4197D8326E9}" srcOrd="1" destOrd="0" presId="urn:microsoft.com/office/officeart/2005/8/layout/vList4"/>
    <dgm:cxn modelId="{EC6D749E-4D13-4B5F-894A-48A555AAE8B4}" type="presParOf" srcId="{250597E8-A9CE-4037-AAB5-A619C4CB9466}" destId="{8DC1ED97-0BE2-411E-8927-A5FE91EEB473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D6D7D8-85AF-4F40-BD75-5CE711B29638}">
      <dsp:nvSpPr>
        <dsp:cNvPr id="0" name=""/>
        <dsp:cNvSpPr/>
      </dsp:nvSpPr>
      <dsp:spPr>
        <a:xfrm>
          <a:off x="0" y="0"/>
          <a:ext cx="7252299" cy="15158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LE REGISTRE SANTÉ ET SÉCURITÉ AU TRAVAIL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Il permet de noter toutes observations et suggestions relatives à la prévention des risques et à l'amélioration des conditions de travail.</a:t>
          </a:r>
        </a:p>
      </dsp:txBody>
      <dsp:txXfrm>
        <a:off x="1602047" y="0"/>
        <a:ext cx="5650251" cy="1515877"/>
      </dsp:txXfrm>
    </dsp:sp>
    <dsp:sp modelId="{97443B49-65BC-42C3-92FE-89E5331E4870}">
      <dsp:nvSpPr>
        <dsp:cNvPr id="0" name=""/>
        <dsp:cNvSpPr/>
      </dsp:nvSpPr>
      <dsp:spPr>
        <a:xfrm>
          <a:off x="151587" y="151587"/>
          <a:ext cx="1450459" cy="121270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95C634-58D6-4627-ADB6-4CF9A97EB3E3}">
      <dsp:nvSpPr>
        <dsp:cNvPr id="0" name=""/>
        <dsp:cNvSpPr/>
      </dsp:nvSpPr>
      <dsp:spPr>
        <a:xfrm>
          <a:off x="0" y="1667464"/>
          <a:ext cx="7252299" cy="1515877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u="none" kern="1200" dirty="0"/>
            <a:t>LE REGISTRE DE SIGNALEMENT D'UN DANGER GRAVE ET IMMINENT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u="none" kern="1200" dirty="0"/>
            <a:t>Il </a:t>
          </a:r>
          <a:r>
            <a:rPr lang="fr-FR" sz="1800" kern="1200" dirty="0"/>
            <a:t>permet de consigner les faits - nature du danger et de sa cause, nom de la personne exposée - et de prendre connaissance des mesures prises.</a:t>
          </a:r>
          <a:endParaRPr lang="fr-FR" sz="1800" b="0" u="none" kern="1200" dirty="0"/>
        </a:p>
      </dsp:txBody>
      <dsp:txXfrm>
        <a:off x="1602047" y="1667464"/>
        <a:ext cx="5650251" cy="1515877"/>
      </dsp:txXfrm>
    </dsp:sp>
    <dsp:sp modelId="{66A8A3F4-083A-4140-BF8C-974A0105BE5D}">
      <dsp:nvSpPr>
        <dsp:cNvPr id="0" name=""/>
        <dsp:cNvSpPr/>
      </dsp:nvSpPr>
      <dsp:spPr>
        <a:xfrm>
          <a:off x="158811" y="1819052"/>
          <a:ext cx="1450459" cy="121270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CDC2B4-48B4-4404-9ECF-DE9D9E99DB08}">
      <dsp:nvSpPr>
        <dsp:cNvPr id="0" name=""/>
        <dsp:cNvSpPr/>
      </dsp:nvSpPr>
      <dsp:spPr>
        <a:xfrm>
          <a:off x="0" y="3334929"/>
          <a:ext cx="7252299" cy="1515877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u="none" kern="1200" dirty="0"/>
            <a:t>LE DOCUMENT UNIQUE D’EVALUATION DES RISQUES PROFESSIONNELS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Il contient les résultats de l’évaluation collective de l’exposition de l’ensemble des personnels aux risques professionnels</a:t>
          </a:r>
        </a:p>
      </dsp:txBody>
      <dsp:txXfrm>
        <a:off x="1602047" y="3334929"/>
        <a:ext cx="5650251" cy="1515877"/>
      </dsp:txXfrm>
    </dsp:sp>
    <dsp:sp modelId="{94EDA5E6-D5D6-4ADE-BD5B-C4197D8326E9}">
      <dsp:nvSpPr>
        <dsp:cNvPr id="0" name=""/>
        <dsp:cNvSpPr/>
      </dsp:nvSpPr>
      <dsp:spPr>
        <a:xfrm>
          <a:off x="151587" y="3486517"/>
          <a:ext cx="1450459" cy="121270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7984B-4405-4E26-8D6D-218F74F5C6A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2A5C6-17A9-4945-B4BD-837EDDC662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152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8704338" y="7287157"/>
            <a:ext cx="142875" cy="142875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0" i="0">
                <a:solidFill>
                  <a:srgbClr val="231F20"/>
                </a:solidFill>
                <a:latin typeface="Marianne"/>
                <a:cs typeface="Marianne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00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9617077" y="7287157"/>
            <a:ext cx="656590" cy="142875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0" i="0">
                <a:solidFill>
                  <a:srgbClr val="231F20"/>
                </a:solidFill>
                <a:latin typeface="Marianne"/>
                <a:cs typeface="Marianne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XX/XX/XXXX</a:t>
            </a:r>
          </a:p>
        </p:txBody>
      </p:sp>
      <p:sp>
        <p:nvSpPr>
          <p:cNvPr id="6" name="object 2"/>
          <p:cNvSpPr/>
          <p:nvPr userDrawn="1"/>
        </p:nvSpPr>
        <p:spPr>
          <a:xfrm>
            <a:off x="431999" y="432004"/>
            <a:ext cx="595666" cy="2165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/>
          <p:cNvSpPr/>
          <p:nvPr userDrawn="1"/>
        </p:nvSpPr>
        <p:spPr>
          <a:xfrm>
            <a:off x="431999" y="1259598"/>
            <a:ext cx="562851" cy="396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/>
          <p:cNvSpPr/>
          <p:nvPr userDrawn="1"/>
        </p:nvSpPr>
        <p:spPr>
          <a:xfrm>
            <a:off x="432001" y="750992"/>
            <a:ext cx="496258" cy="1710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/>
          <p:cNvSpPr/>
          <p:nvPr userDrawn="1"/>
        </p:nvSpPr>
        <p:spPr>
          <a:xfrm>
            <a:off x="955109" y="755613"/>
            <a:ext cx="147218" cy="1618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/>
          <p:cNvSpPr/>
          <p:nvPr userDrawn="1"/>
        </p:nvSpPr>
        <p:spPr>
          <a:xfrm>
            <a:off x="1135776" y="710533"/>
            <a:ext cx="92836" cy="2069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7"/>
          <p:cNvSpPr/>
          <p:nvPr userDrawn="1"/>
        </p:nvSpPr>
        <p:spPr>
          <a:xfrm>
            <a:off x="1268425" y="755619"/>
            <a:ext cx="158369" cy="1618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8"/>
          <p:cNvSpPr/>
          <p:nvPr userDrawn="1"/>
        </p:nvSpPr>
        <p:spPr>
          <a:xfrm>
            <a:off x="1489595" y="755611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848"/>
                </a:lnTo>
              </a:path>
            </a:pathLst>
          </a:custGeom>
          <a:ln w="3230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9"/>
          <p:cNvSpPr/>
          <p:nvPr userDrawn="1"/>
        </p:nvSpPr>
        <p:spPr>
          <a:xfrm>
            <a:off x="1552615" y="902939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>
                <a:moveTo>
                  <a:pt x="0" y="0"/>
                </a:moveTo>
                <a:lnTo>
                  <a:pt x="92836" y="0"/>
                </a:lnTo>
              </a:path>
            </a:pathLst>
          </a:custGeom>
          <a:ln w="279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0"/>
          <p:cNvSpPr/>
          <p:nvPr userDrawn="1"/>
        </p:nvSpPr>
        <p:spPr>
          <a:xfrm>
            <a:off x="1552615" y="849599"/>
            <a:ext cx="32384" cy="39370"/>
          </a:xfrm>
          <a:custGeom>
            <a:avLst/>
            <a:gdLst/>
            <a:ahLst/>
            <a:cxnLst/>
            <a:rect l="l" t="t" r="r" b="b"/>
            <a:pathLst>
              <a:path w="32384" h="39369">
                <a:moveTo>
                  <a:pt x="0" y="39370"/>
                </a:moveTo>
                <a:lnTo>
                  <a:pt x="32308" y="39370"/>
                </a:lnTo>
                <a:lnTo>
                  <a:pt x="32308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1"/>
          <p:cNvSpPr/>
          <p:nvPr userDrawn="1"/>
        </p:nvSpPr>
        <p:spPr>
          <a:xfrm>
            <a:off x="1552615" y="821659"/>
            <a:ext cx="83820" cy="27940"/>
          </a:xfrm>
          <a:custGeom>
            <a:avLst/>
            <a:gdLst/>
            <a:ahLst/>
            <a:cxnLst/>
            <a:rect l="l" t="t" r="r" b="b"/>
            <a:pathLst>
              <a:path w="83819" h="27940">
                <a:moveTo>
                  <a:pt x="0" y="27939"/>
                </a:moveTo>
                <a:lnTo>
                  <a:pt x="83731" y="27939"/>
                </a:lnTo>
                <a:lnTo>
                  <a:pt x="83731" y="0"/>
                </a:lnTo>
                <a:lnTo>
                  <a:pt x="0" y="0"/>
                </a:lnTo>
                <a:lnTo>
                  <a:pt x="0" y="27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"/>
          <p:cNvSpPr/>
          <p:nvPr userDrawn="1"/>
        </p:nvSpPr>
        <p:spPr>
          <a:xfrm>
            <a:off x="1552615" y="783559"/>
            <a:ext cx="32384" cy="38100"/>
          </a:xfrm>
          <a:custGeom>
            <a:avLst/>
            <a:gdLst/>
            <a:ahLst/>
            <a:cxnLst/>
            <a:rect l="l" t="t" r="r" b="b"/>
            <a:pathLst>
              <a:path w="32384" h="38100">
                <a:moveTo>
                  <a:pt x="0" y="38099"/>
                </a:moveTo>
                <a:lnTo>
                  <a:pt x="32308" y="38099"/>
                </a:lnTo>
                <a:lnTo>
                  <a:pt x="32308" y="0"/>
                </a:lnTo>
                <a:lnTo>
                  <a:pt x="0" y="0"/>
                </a:lnTo>
                <a:lnTo>
                  <a:pt x="0" y="3809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3"/>
          <p:cNvSpPr/>
          <p:nvPr userDrawn="1"/>
        </p:nvSpPr>
        <p:spPr>
          <a:xfrm>
            <a:off x="1552615" y="769589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>
                <a:moveTo>
                  <a:pt x="0" y="0"/>
                </a:moveTo>
                <a:lnTo>
                  <a:pt x="92836" y="0"/>
                </a:lnTo>
              </a:path>
            </a:pathLst>
          </a:custGeom>
          <a:ln w="279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4"/>
          <p:cNvSpPr/>
          <p:nvPr userDrawn="1"/>
        </p:nvSpPr>
        <p:spPr>
          <a:xfrm>
            <a:off x="432469" y="989589"/>
            <a:ext cx="147218" cy="1618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5"/>
          <p:cNvSpPr/>
          <p:nvPr userDrawn="1"/>
        </p:nvSpPr>
        <p:spPr>
          <a:xfrm>
            <a:off x="613131" y="1136902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>
                <a:moveTo>
                  <a:pt x="0" y="0"/>
                </a:moveTo>
                <a:lnTo>
                  <a:pt x="92837" y="0"/>
                </a:lnTo>
              </a:path>
            </a:pathLst>
          </a:custGeom>
          <a:ln w="2793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6"/>
          <p:cNvSpPr/>
          <p:nvPr userDrawn="1"/>
        </p:nvSpPr>
        <p:spPr>
          <a:xfrm>
            <a:off x="613131" y="1083562"/>
            <a:ext cx="32384" cy="39370"/>
          </a:xfrm>
          <a:custGeom>
            <a:avLst/>
            <a:gdLst/>
            <a:ahLst/>
            <a:cxnLst/>
            <a:rect l="l" t="t" r="r" b="b"/>
            <a:pathLst>
              <a:path w="32384" h="39369">
                <a:moveTo>
                  <a:pt x="0" y="39370"/>
                </a:moveTo>
                <a:lnTo>
                  <a:pt x="32308" y="39370"/>
                </a:lnTo>
                <a:lnTo>
                  <a:pt x="32308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7"/>
          <p:cNvSpPr/>
          <p:nvPr userDrawn="1"/>
        </p:nvSpPr>
        <p:spPr>
          <a:xfrm>
            <a:off x="613131" y="1055622"/>
            <a:ext cx="83820" cy="27940"/>
          </a:xfrm>
          <a:custGeom>
            <a:avLst/>
            <a:gdLst/>
            <a:ahLst/>
            <a:cxnLst/>
            <a:rect l="l" t="t" r="r" b="b"/>
            <a:pathLst>
              <a:path w="83820" h="27940">
                <a:moveTo>
                  <a:pt x="0" y="27939"/>
                </a:moveTo>
                <a:lnTo>
                  <a:pt x="83731" y="27939"/>
                </a:lnTo>
                <a:lnTo>
                  <a:pt x="83731" y="0"/>
                </a:lnTo>
                <a:lnTo>
                  <a:pt x="0" y="0"/>
                </a:lnTo>
                <a:lnTo>
                  <a:pt x="0" y="27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8"/>
          <p:cNvSpPr/>
          <p:nvPr userDrawn="1"/>
        </p:nvSpPr>
        <p:spPr>
          <a:xfrm>
            <a:off x="613131" y="1017522"/>
            <a:ext cx="32384" cy="38100"/>
          </a:xfrm>
          <a:custGeom>
            <a:avLst/>
            <a:gdLst/>
            <a:ahLst/>
            <a:cxnLst/>
            <a:rect l="l" t="t" r="r" b="b"/>
            <a:pathLst>
              <a:path w="32384" h="38100">
                <a:moveTo>
                  <a:pt x="0" y="38099"/>
                </a:moveTo>
                <a:lnTo>
                  <a:pt x="32308" y="38099"/>
                </a:lnTo>
                <a:lnTo>
                  <a:pt x="32308" y="0"/>
                </a:lnTo>
                <a:lnTo>
                  <a:pt x="0" y="0"/>
                </a:lnTo>
                <a:lnTo>
                  <a:pt x="0" y="3809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9"/>
          <p:cNvSpPr/>
          <p:nvPr userDrawn="1"/>
        </p:nvSpPr>
        <p:spPr>
          <a:xfrm>
            <a:off x="613131" y="1003552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>
                <a:moveTo>
                  <a:pt x="0" y="0"/>
                </a:moveTo>
                <a:lnTo>
                  <a:pt x="92837" y="0"/>
                </a:lnTo>
              </a:path>
            </a:pathLst>
          </a:custGeom>
          <a:ln w="279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0"/>
          <p:cNvSpPr/>
          <p:nvPr userDrawn="1"/>
        </p:nvSpPr>
        <p:spPr>
          <a:xfrm>
            <a:off x="807219" y="989582"/>
            <a:ext cx="144945" cy="1618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1"/>
          <p:cNvSpPr/>
          <p:nvPr userDrawn="1"/>
        </p:nvSpPr>
        <p:spPr>
          <a:xfrm>
            <a:off x="985381" y="984958"/>
            <a:ext cx="169062" cy="17109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2"/>
          <p:cNvSpPr/>
          <p:nvPr userDrawn="1"/>
        </p:nvSpPr>
        <p:spPr>
          <a:xfrm>
            <a:off x="1187663" y="989581"/>
            <a:ext cx="129921" cy="16184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3"/>
          <p:cNvSpPr/>
          <p:nvPr userDrawn="1"/>
        </p:nvSpPr>
        <p:spPr>
          <a:xfrm>
            <a:off x="1339880" y="989582"/>
            <a:ext cx="158369" cy="1618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4"/>
          <p:cNvSpPr/>
          <p:nvPr userDrawn="1"/>
        </p:nvSpPr>
        <p:spPr>
          <a:xfrm>
            <a:off x="1524868" y="989576"/>
            <a:ext cx="162915" cy="16184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5"/>
          <p:cNvSpPr/>
          <p:nvPr userDrawn="1"/>
        </p:nvSpPr>
        <p:spPr>
          <a:xfrm>
            <a:off x="1714630" y="989582"/>
            <a:ext cx="144945" cy="16184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6"/>
          <p:cNvSpPr/>
          <p:nvPr userDrawn="1"/>
        </p:nvSpPr>
        <p:spPr>
          <a:xfrm>
            <a:off x="1906446" y="989589"/>
            <a:ext cx="147218" cy="1618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7"/>
          <p:cNvSpPr/>
          <p:nvPr userDrawn="1"/>
        </p:nvSpPr>
        <p:spPr>
          <a:xfrm>
            <a:off x="2103259" y="989583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836"/>
                </a:lnTo>
              </a:path>
            </a:pathLst>
          </a:custGeom>
          <a:ln w="3230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28"/>
          <p:cNvSpPr/>
          <p:nvPr userDrawn="1"/>
        </p:nvSpPr>
        <p:spPr>
          <a:xfrm>
            <a:off x="2166291" y="1136902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>
                <a:moveTo>
                  <a:pt x="0" y="0"/>
                </a:moveTo>
                <a:lnTo>
                  <a:pt x="92837" y="0"/>
                </a:lnTo>
              </a:path>
            </a:pathLst>
          </a:custGeom>
          <a:ln w="2793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29"/>
          <p:cNvSpPr/>
          <p:nvPr userDrawn="1"/>
        </p:nvSpPr>
        <p:spPr>
          <a:xfrm>
            <a:off x="2166291" y="1083562"/>
            <a:ext cx="32384" cy="39370"/>
          </a:xfrm>
          <a:custGeom>
            <a:avLst/>
            <a:gdLst/>
            <a:ahLst/>
            <a:cxnLst/>
            <a:rect l="l" t="t" r="r" b="b"/>
            <a:pathLst>
              <a:path w="32385" h="39369">
                <a:moveTo>
                  <a:pt x="0" y="39370"/>
                </a:moveTo>
                <a:lnTo>
                  <a:pt x="32308" y="39370"/>
                </a:lnTo>
                <a:lnTo>
                  <a:pt x="32308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0"/>
          <p:cNvSpPr/>
          <p:nvPr userDrawn="1"/>
        </p:nvSpPr>
        <p:spPr>
          <a:xfrm>
            <a:off x="2166291" y="1055622"/>
            <a:ext cx="83820" cy="27940"/>
          </a:xfrm>
          <a:custGeom>
            <a:avLst/>
            <a:gdLst/>
            <a:ahLst/>
            <a:cxnLst/>
            <a:rect l="l" t="t" r="r" b="b"/>
            <a:pathLst>
              <a:path w="83819" h="27940">
                <a:moveTo>
                  <a:pt x="0" y="27939"/>
                </a:moveTo>
                <a:lnTo>
                  <a:pt x="83731" y="27939"/>
                </a:lnTo>
                <a:lnTo>
                  <a:pt x="83731" y="0"/>
                </a:lnTo>
                <a:lnTo>
                  <a:pt x="0" y="0"/>
                </a:lnTo>
                <a:lnTo>
                  <a:pt x="0" y="27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1"/>
          <p:cNvSpPr/>
          <p:nvPr userDrawn="1"/>
        </p:nvSpPr>
        <p:spPr>
          <a:xfrm>
            <a:off x="2166291" y="1017522"/>
            <a:ext cx="32384" cy="38100"/>
          </a:xfrm>
          <a:custGeom>
            <a:avLst/>
            <a:gdLst/>
            <a:ahLst/>
            <a:cxnLst/>
            <a:rect l="l" t="t" r="r" b="b"/>
            <a:pathLst>
              <a:path w="32385" h="38100">
                <a:moveTo>
                  <a:pt x="0" y="38099"/>
                </a:moveTo>
                <a:lnTo>
                  <a:pt x="32308" y="38099"/>
                </a:lnTo>
                <a:lnTo>
                  <a:pt x="32308" y="0"/>
                </a:lnTo>
                <a:lnTo>
                  <a:pt x="0" y="0"/>
                </a:lnTo>
                <a:lnTo>
                  <a:pt x="0" y="3809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2"/>
          <p:cNvSpPr/>
          <p:nvPr userDrawn="1"/>
        </p:nvSpPr>
        <p:spPr>
          <a:xfrm>
            <a:off x="2166291" y="1003552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>
                <a:moveTo>
                  <a:pt x="0" y="0"/>
                </a:moveTo>
                <a:lnTo>
                  <a:pt x="92837" y="0"/>
                </a:lnTo>
              </a:path>
            </a:pathLst>
          </a:custGeom>
          <a:ln w="279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704338" y="7287157"/>
            <a:ext cx="142875" cy="142875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0" i="0">
                <a:solidFill>
                  <a:srgbClr val="231F20"/>
                </a:solidFill>
                <a:latin typeface="Marianne"/>
                <a:cs typeface="Marianne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00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617077" y="7287157"/>
            <a:ext cx="656590" cy="142875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0" i="0">
                <a:solidFill>
                  <a:srgbClr val="231F20"/>
                </a:solidFill>
                <a:latin typeface="Marianne"/>
                <a:cs typeface="Marianne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XX/XX/XXXX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  <p:sp>
        <p:nvSpPr>
          <p:cNvPr id="7" name="bk object 16"/>
          <p:cNvSpPr/>
          <p:nvPr userDrawn="1"/>
        </p:nvSpPr>
        <p:spPr>
          <a:xfrm>
            <a:off x="431995" y="216120"/>
            <a:ext cx="608214" cy="4072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9299" y="1495104"/>
            <a:ext cx="9854801" cy="1259839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 i="0">
                <a:solidFill>
                  <a:srgbClr val="231F20"/>
                </a:solidFill>
                <a:latin typeface="Marianne"/>
                <a:cs typeface="Marianne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9299" y="2625906"/>
            <a:ext cx="9854801" cy="1974850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704338" y="7287157"/>
            <a:ext cx="142875" cy="142875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0" i="0">
                <a:solidFill>
                  <a:srgbClr val="231F20"/>
                </a:solidFill>
                <a:latin typeface="Marianne"/>
                <a:cs typeface="Marianne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00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617077" y="7287157"/>
            <a:ext cx="656590" cy="142875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0" i="0">
                <a:solidFill>
                  <a:srgbClr val="231F20"/>
                </a:solidFill>
                <a:latin typeface="Marianne"/>
                <a:cs typeface="Marianne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XX/XX/XXXX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  <p:sp>
        <p:nvSpPr>
          <p:cNvPr id="7" name="bk object 16"/>
          <p:cNvSpPr/>
          <p:nvPr userDrawn="1"/>
        </p:nvSpPr>
        <p:spPr>
          <a:xfrm>
            <a:off x="431995" y="216120"/>
            <a:ext cx="608214" cy="4072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9299" y="1495104"/>
            <a:ext cx="9854801" cy="1259839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 i="0">
                <a:solidFill>
                  <a:srgbClr val="231F20"/>
                </a:solidFill>
                <a:latin typeface="Marianne"/>
                <a:cs typeface="Mariann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8704338" y="7287157"/>
            <a:ext cx="142875" cy="142875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0" i="0">
                <a:solidFill>
                  <a:srgbClr val="231F20"/>
                </a:solidFill>
                <a:latin typeface="Marianne"/>
                <a:cs typeface="Marianne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00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9617077" y="7287157"/>
            <a:ext cx="656590" cy="142875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0" i="0">
                <a:solidFill>
                  <a:srgbClr val="231F20"/>
                </a:solidFill>
                <a:latin typeface="Marianne"/>
                <a:cs typeface="Marianne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XX/XX/XXXX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  <p:sp>
        <p:nvSpPr>
          <p:cNvPr id="8" name="bk object 16"/>
          <p:cNvSpPr/>
          <p:nvPr userDrawn="1"/>
        </p:nvSpPr>
        <p:spPr>
          <a:xfrm>
            <a:off x="431995" y="216120"/>
            <a:ext cx="608214" cy="4072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8704338" y="7287157"/>
            <a:ext cx="142875" cy="142875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0" i="0">
                <a:solidFill>
                  <a:srgbClr val="231F20"/>
                </a:solidFill>
                <a:latin typeface="Marianne"/>
                <a:cs typeface="Marianne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00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9617077" y="7287157"/>
            <a:ext cx="656590" cy="142875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0" i="0">
                <a:solidFill>
                  <a:srgbClr val="231F20"/>
                </a:solidFill>
                <a:latin typeface="Marianne"/>
                <a:cs typeface="Marianne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pc="10" dirty="0"/>
              <a:t>XX/XX/XXXX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  <p:sp>
        <p:nvSpPr>
          <p:cNvPr id="5" name="bk object 16"/>
          <p:cNvSpPr/>
          <p:nvPr userDrawn="1"/>
        </p:nvSpPr>
        <p:spPr>
          <a:xfrm>
            <a:off x="431995" y="216120"/>
            <a:ext cx="608214" cy="4072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1" r:id="rId2"/>
    <p:sldLayoutId id="2147483662" r:id="rId3"/>
    <p:sldLayoutId id="2147483663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../../../R&#233;glementation/Documents%20ressources%20Caen%202017-2018/Documents%20ressources%20second%20degr&#233;/Personnes%20ressources%20en%20sant&#233;%20et%20s&#233;curit&#233;%20au%20travail%20-%20acad&#233;mie%20%20de%20Caen%20-%202017-2018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6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3"/>
          <p:cNvSpPr txBox="1">
            <a:spLocks/>
          </p:cNvSpPr>
          <p:nvPr/>
        </p:nvSpPr>
        <p:spPr>
          <a:xfrm>
            <a:off x="250070" y="2790825"/>
            <a:ext cx="10439400" cy="633507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ts val="4200"/>
              </a:lnSpc>
              <a:spcBef>
                <a:spcPts val="740"/>
              </a:spcBef>
              <a:tabLst>
                <a:tab pos="1613535" algn="l"/>
                <a:tab pos="1927225" algn="l"/>
                <a:tab pos="3682365" algn="l"/>
                <a:tab pos="5676900" algn="l"/>
              </a:tabLst>
            </a:pPr>
            <a:r>
              <a:rPr lang="fr-FR" sz="4000" b="1" kern="0" spc="-100" dirty="0">
                <a:solidFill>
                  <a:sysClr val="windowText" lastClr="000000"/>
                </a:solidFill>
                <a:latin typeface="Marianne" panose="02000000000000000000" pitchFamily="50" charset="0"/>
              </a:rPr>
              <a:t>ACCUEIL SANTE ET SECURITE AU TRAVAIL</a:t>
            </a:r>
            <a:endParaRPr lang="fr-FR" sz="4000" b="1" kern="0" dirty="0">
              <a:solidFill>
                <a:sysClr val="windowText" lastClr="000000"/>
              </a:solidFill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228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1"/>
          <p:cNvSpPr txBox="1">
            <a:spLocks/>
          </p:cNvSpPr>
          <p:nvPr/>
        </p:nvSpPr>
        <p:spPr>
          <a:xfrm rot="19683513">
            <a:off x="1131033" y="3362030"/>
            <a:ext cx="8948159" cy="864096"/>
          </a:xfrm>
          <a:prstGeom prst="rect">
            <a:avLst/>
          </a:prstGeom>
        </p:spPr>
        <p:txBody>
          <a:bodyPr lIns="0" tIns="0" rIns="0" bIns="0"/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kern="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COMPLETER PAR L’ETABLISSEMENT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003300" y="146088"/>
            <a:ext cx="9949510" cy="94672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92576" lvl="2"/>
            <a:r>
              <a:rPr lang="fr-FR" sz="3529" b="1" kern="0" dirty="0">
                <a:solidFill>
                  <a:schemeClr val="accent1">
                    <a:lumMod val="75000"/>
                  </a:schemeClr>
                </a:solidFill>
              </a:rPr>
              <a:t>La sécurité face au risque d’incendie </a:t>
            </a:r>
          </a:p>
          <a:p>
            <a:pPr marL="192576" lvl="2" algn="ctr"/>
            <a:r>
              <a:rPr lang="fr-FR" sz="3529" b="1" kern="0" dirty="0">
                <a:solidFill>
                  <a:schemeClr val="accent1">
                    <a:lumMod val="75000"/>
                  </a:schemeClr>
                </a:solidFill>
              </a:rPr>
              <a:t>et de panique</a:t>
            </a:r>
          </a:p>
          <a:p>
            <a:pPr marL="192576" lvl="2"/>
            <a:endParaRPr lang="fr-FR" sz="3529" b="1" kern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142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1"/>
          <p:cNvSpPr txBox="1">
            <a:spLocks/>
          </p:cNvSpPr>
          <p:nvPr/>
        </p:nvSpPr>
        <p:spPr>
          <a:xfrm rot="19683513">
            <a:off x="1131033" y="3362030"/>
            <a:ext cx="8948159" cy="864096"/>
          </a:xfrm>
          <a:prstGeom prst="rect">
            <a:avLst/>
          </a:prstGeom>
        </p:spPr>
        <p:txBody>
          <a:bodyPr lIns="0" tIns="0" rIns="0" bIns="0"/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kern="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COMPLETER PAR L’ETABLISSEMENT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579881" y="276225"/>
            <a:ext cx="9290832" cy="94672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92576" lvl="2"/>
            <a:r>
              <a:rPr lang="fr-FR" sz="3529" b="1" kern="0" dirty="0">
                <a:solidFill>
                  <a:schemeClr val="accent1">
                    <a:lumMod val="75000"/>
                  </a:schemeClr>
                </a:solidFill>
              </a:rPr>
              <a:t>La sécurité face aux risques majeurs</a:t>
            </a:r>
          </a:p>
          <a:p>
            <a:pPr marL="192576" lvl="2"/>
            <a:endParaRPr lang="fr-FR" sz="3529" b="1" kern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39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"/>
          <p:cNvSpPr txBox="1">
            <a:spLocks/>
          </p:cNvSpPr>
          <p:nvPr/>
        </p:nvSpPr>
        <p:spPr>
          <a:xfrm>
            <a:off x="1138032" y="1084697"/>
            <a:ext cx="8734970" cy="4446893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i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santé et la sécurité au travail :</a:t>
            </a:r>
            <a:endParaRPr lang="fr-FR" i="1" kern="0" dirty="0">
              <a:solidFill>
                <a:sysClr val="windowText" lastClr="000000"/>
              </a:solidFill>
            </a:endParaRPr>
          </a:p>
          <a:p>
            <a:pPr algn="ctr"/>
            <a:r>
              <a:rPr lang="fr-FR" kern="0" dirty="0">
                <a:solidFill>
                  <a:sysClr val="windowText" lastClr="000000"/>
                </a:solidFill>
              </a:rPr>
              <a:t> </a:t>
            </a:r>
            <a:r>
              <a:rPr lang="fr-FR" sz="2206" kern="0" dirty="0">
                <a:solidFill>
                  <a:sysClr val="windowText" lastClr="000000"/>
                </a:solidFill>
              </a:rPr>
              <a:t>Ce sont les conditions et les facteurs qui ont une influence</a:t>
            </a:r>
          </a:p>
          <a:p>
            <a:pPr algn="ctr"/>
            <a:r>
              <a:rPr lang="fr-FR" sz="2206" kern="0" dirty="0">
                <a:solidFill>
                  <a:sysClr val="windowText" lastClr="000000"/>
                </a:solidFill>
              </a:rPr>
              <a:t> sur la sécurité, la santé et le bien-être de tous</a:t>
            </a:r>
            <a:endParaRPr lang="fr-FR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157253" y="6096846"/>
            <a:ext cx="4696528" cy="1008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85" b="1" dirty="0">
                <a:solidFill>
                  <a:schemeClr val="accent2"/>
                </a:solidFill>
              </a:rPr>
              <a:t>Connaissance des registres et ressources en santé et sécurité au travail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3EB0E53-D5A9-4594-A6F1-B30F573E5E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700" y="2263775"/>
            <a:ext cx="5080000" cy="3035300"/>
          </a:xfrm>
          <a:prstGeom prst="rect">
            <a:avLst/>
          </a:prstGeom>
        </p:spPr>
      </p:pic>
      <p:sp>
        <p:nvSpPr>
          <p:cNvPr id="12" name="Flèche vers le bas 11"/>
          <p:cNvSpPr/>
          <p:nvPr/>
        </p:nvSpPr>
        <p:spPr>
          <a:xfrm>
            <a:off x="5187882" y="4848225"/>
            <a:ext cx="635271" cy="11201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85"/>
          </a:p>
        </p:txBody>
      </p:sp>
    </p:spTree>
    <p:extLst>
      <p:ext uri="{BB962C8B-B14F-4D97-AF65-F5344CB8AC3E}">
        <p14:creationId xmlns:p14="http://schemas.microsoft.com/office/powerpoint/2010/main" val="4240974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371636" y="145159"/>
            <a:ext cx="9289800" cy="948830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088" b="1" dirty="0">
                <a:solidFill>
                  <a:schemeClr val="accent1"/>
                </a:solidFill>
              </a:rPr>
              <a:t>Les acteurs et instances ressources « santé et sécurité »</a:t>
            </a:r>
            <a:endParaRPr lang="fr-FR" sz="3088" b="1" i="1" dirty="0">
              <a:solidFill>
                <a:schemeClr val="accent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5183" y="1240732"/>
            <a:ext cx="476453" cy="2664135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985" b="1" dirty="0"/>
              <a:t>Dans la circonscription</a:t>
            </a:r>
          </a:p>
        </p:txBody>
      </p:sp>
      <p:sp>
        <p:nvSpPr>
          <p:cNvPr id="15" name="Rectangle 14">
            <a:hlinkClick r:id="rId2" action="ppaction://hlinkfile"/>
          </p:cNvPr>
          <p:cNvSpPr/>
          <p:nvPr/>
        </p:nvSpPr>
        <p:spPr>
          <a:xfrm>
            <a:off x="899806" y="4238626"/>
            <a:ext cx="476453" cy="306726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985" b="1" dirty="0"/>
              <a:t>Département/</a:t>
            </a:r>
          </a:p>
          <a:p>
            <a:pPr algn="ctr"/>
            <a:r>
              <a:rPr lang="fr-FR" sz="1985" b="1" dirty="0"/>
              <a:t>académie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731287" y="1475450"/>
            <a:ext cx="4685121" cy="2841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5125" indent="-315125">
              <a:buFont typeface="Arial" panose="020B0604020202020204" pitchFamily="34" charset="0"/>
              <a:buChar char="•"/>
            </a:pPr>
            <a:r>
              <a:rPr lang="fr-FR" sz="1985" dirty="0"/>
              <a:t>L’IEN</a:t>
            </a:r>
          </a:p>
          <a:p>
            <a:pPr marL="315125" indent="-315125">
              <a:buFont typeface="Arial" panose="020B0604020202020204" pitchFamily="34" charset="0"/>
              <a:buChar char="•"/>
            </a:pPr>
            <a:r>
              <a:rPr lang="fr-FR" sz="1985" dirty="0"/>
              <a:t>Le directeur d’école</a:t>
            </a:r>
          </a:p>
          <a:p>
            <a:pPr marL="315125" indent="-315125">
              <a:buFont typeface="Arial" panose="020B0604020202020204" pitchFamily="34" charset="0"/>
              <a:buChar char="•"/>
            </a:pPr>
            <a:r>
              <a:rPr lang="fr-FR" sz="1985" dirty="0"/>
              <a:t>L’assistant de prévention</a:t>
            </a:r>
          </a:p>
          <a:p>
            <a:pPr marL="315125" indent="-315125">
              <a:buFont typeface="Arial" panose="020B0604020202020204" pitchFamily="34" charset="0"/>
              <a:buChar char="•"/>
            </a:pPr>
            <a:r>
              <a:rPr lang="fr-FR" sz="1985" dirty="0"/>
              <a:t>Tous les autres personnels</a:t>
            </a:r>
          </a:p>
          <a:p>
            <a:pPr marL="315125" indent="-315125">
              <a:buFont typeface="Arial" panose="020B0604020202020204" pitchFamily="34" charset="0"/>
              <a:buChar char="•"/>
            </a:pPr>
            <a:r>
              <a:rPr lang="fr-FR" sz="1985" dirty="0"/>
              <a:t>Les élèves</a:t>
            </a:r>
          </a:p>
          <a:p>
            <a:endParaRPr lang="fr-FR" sz="1985" dirty="0"/>
          </a:p>
          <a:p>
            <a:pPr marL="315125" indent="-315125">
              <a:buFont typeface="Arial" panose="020B0604020202020204" pitchFamily="34" charset="0"/>
              <a:buChar char="•"/>
            </a:pPr>
            <a:r>
              <a:rPr lang="fr-FR" sz="1985" dirty="0"/>
              <a:t>Le conseil d’école</a:t>
            </a:r>
          </a:p>
          <a:p>
            <a:pPr marL="315125" indent="-315125">
              <a:buFont typeface="Arial" panose="020B0604020202020204" pitchFamily="34" charset="0"/>
              <a:buChar char="•"/>
            </a:pPr>
            <a:r>
              <a:rPr lang="fr-FR" sz="1985" dirty="0"/>
              <a:t>Le conseil des maîtres</a:t>
            </a:r>
          </a:p>
          <a:p>
            <a:pPr marL="315125" indent="-315125">
              <a:buFont typeface="Arial" panose="020B0604020202020204" pitchFamily="34" charset="0"/>
              <a:buChar char="•"/>
            </a:pPr>
            <a:endParaRPr lang="fr-FR" sz="1985" dirty="0"/>
          </a:p>
        </p:txBody>
      </p:sp>
      <p:sp>
        <p:nvSpPr>
          <p:cNvPr id="18" name="ZoneTexte 17"/>
          <p:cNvSpPr txBox="1"/>
          <p:nvPr/>
        </p:nvSpPr>
        <p:spPr>
          <a:xfrm>
            <a:off x="1731287" y="4010025"/>
            <a:ext cx="5000444" cy="345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5125" indent="-315125">
              <a:buFont typeface="Arial" panose="020B0604020202020204" pitchFamily="34" charset="0"/>
              <a:buChar char="•"/>
            </a:pPr>
            <a:r>
              <a:rPr lang="fr-FR" sz="1985" dirty="0"/>
              <a:t>Le conseiller départemental de prévention</a:t>
            </a:r>
          </a:p>
          <a:p>
            <a:pPr marL="315125" indent="-315125">
              <a:buFont typeface="Arial" panose="020B0604020202020204" pitchFamily="34" charset="0"/>
              <a:buChar char="•"/>
            </a:pPr>
            <a:r>
              <a:rPr lang="fr-FR" sz="1985" dirty="0"/>
              <a:t>Les conseillers académiques de prévention</a:t>
            </a:r>
          </a:p>
          <a:p>
            <a:pPr marL="315125" indent="-315125">
              <a:buFont typeface="Arial" panose="020B0604020202020204" pitchFamily="34" charset="0"/>
              <a:buChar char="•"/>
            </a:pPr>
            <a:r>
              <a:rPr lang="fr-FR" sz="1985" dirty="0"/>
              <a:t>L’inspecteur santé et sécurité au travail et le technicien en prévention des risques</a:t>
            </a:r>
          </a:p>
          <a:p>
            <a:pPr marL="315125" indent="-315125">
              <a:buFont typeface="Arial" panose="020B0604020202020204" pitchFamily="34" charset="0"/>
              <a:buChar char="•"/>
            </a:pPr>
            <a:r>
              <a:rPr lang="fr-FR" sz="1985" dirty="0"/>
              <a:t>Le médecin de prévention</a:t>
            </a:r>
          </a:p>
          <a:p>
            <a:pPr marL="315125" indent="-315125">
              <a:buFont typeface="Arial" panose="020B0604020202020204" pitchFamily="34" charset="0"/>
              <a:buChar char="•"/>
            </a:pPr>
            <a:r>
              <a:rPr lang="fr-FR" sz="1985" dirty="0"/>
              <a:t>La psychologue du travail</a:t>
            </a:r>
          </a:p>
          <a:p>
            <a:pPr marL="315125" indent="-315125">
              <a:buFont typeface="Arial" panose="020B0604020202020204" pitchFamily="34" charset="0"/>
              <a:buChar char="•"/>
            </a:pPr>
            <a:r>
              <a:rPr lang="fr-FR" sz="1985" dirty="0"/>
              <a:t>Les Formations Spécialisées académique et départementales</a:t>
            </a:r>
          </a:p>
        </p:txBody>
      </p:sp>
      <p:pic>
        <p:nvPicPr>
          <p:cNvPr id="23" name="Picture 2" descr="C:\Users\SBOIV\Pictures\Groupe_de_travail_220_x_220_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965" y="3270141"/>
            <a:ext cx="863547" cy="86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776059" y="1397308"/>
            <a:ext cx="3416891" cy="1619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85" b="1" i="1" dirty="0"/>
              <a:t>L'assistant de prévention </a:t>
            </a:r>
            <a:r>
              <a:rPr lang="fr-FR" sz="1985" i="1" dirty="0"/>
              <a:t>conseille l’IEN, en lien avec le conseiller de prévention départemental, en santé et en sécurité au travail.</a:t>
            </a:r>
          </a:p>
        </p:txBody>
      </p:sp>
      <p:sp>
        <p:nvSpPr>
          <p:cNvPr id="6" name="Flèche droite 5"/>
          <p:cNvSpPr/>
          <p:nvPr/>
        </p:nvSpPr>
        <p:spPr>
          <a:xfrm>
            <a:off x="5793399" y="2121912"/>
            <a:ext cx="714679" cy="2382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85"/>
          </a:p>
        </p:txBody>
      </p:sp>
      <p:sp>
        <p:nvSpPr>
          <p:cNvPr id="24" name="Flèche droite 23"/>
          <p:cNvSpPr/>
          <p:nvPr/>
        </p:nvSpPr>
        <p:spPr>
          <a:xfrm>
            <a:off x="6765621" y="6057799"/>
            <a:ext cx="714679" cy="2382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85"/>
          </a:p>
        </p:txBody>
      </p:sp>
      <p:sp>
        <p:nvSpPr>
          <p:cNvPr id="25" name="ZoneTexte 24"/>
          <p:cNvSpPr txBox="1"/>
          <p:nvPr/>
        </p:nvSpPr>
        <p:spPr>
          <a:xfrm>
            <a:off x="7097522" y="4921563"/>
            <a:ext cx="3178664" cy="1008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85" b="1" i="1" dirty="0"/>
              <a:t>Coordonnées dans le mémento </a:t>
            </a:r>
            <a:endParaRPr lang="fr-FR" sz="1985" i="1" dirty="0"/>
          </a:p>
          <a:p>
            <a:endParaRPr lang="fr-FR" sz="1985" i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029" y="5785271"/>
            <a:ext cx="1017649" cy="1017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45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1612900" y="200025"/>
            <a:ext cx="8424000" cy="86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b="1" dirty="0">
                <a:solidFill>
                  <a:schemeClr val="accent1"/>
                </a:solidFill>
              </a:rPr>
              <a:t>Les acteurs et instances ressources « santé et sécurité »</a:t>
            </a:r>
            <a:endParaRPr lang="fr-FR" sz="2800" b="1" i="1" dirty="0">
              <a:solidFill>
                <a:schemeClr val="accent1"/>
              </a:solidFill>
            </a:endParaRP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>
          <a:xfrm rot="19683513">
            <a:off x="1131033" y="3362030"/>
            <a:ext cx="8948159" cy="864096"/>
          </a:xfrm>
          <a:prstGeom prst="rect">
            <a:avLst/>
          </a:prstGeom>
        </p:spPr>
        <p:txBody>
          <a:bodyPr lIns="0" tIns="0" rIns="0" bIns="0"/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kern="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COMPLETER PAR L’ETABLISSEMENT</a:t>
            </a:r>
          </a:p>
        </p:txBody>
      </p:sp>
    </p:spTree>
    <p:extLst>
      <p:ext uri="{BB962C8B-B14F-4D97-AF65-F5344CB8AC3E}">
        <p14:creationId xmlns:p14="http://schemas.microsoft.com/office/powerpoint/2010/main" val="99278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231900" y="200025"/>
            <a:ext cx="9290832" cy="94672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92576" lvl="2"/>
            <a:r>
              <a:rPr lang="fr-FR" sz="3529" b="1" kern="0" dirty="0">
                <a:solidFill>
                  <a:schemeClr val="accent1">
                    <a:lumMod val="75000"/>
                  </a:schemeClr>
                </a:solidFill>
              </a:rPr>
              <a:t>Les principaux registres réglementaires </a:t>
            </a:r>
          </a:p>
          <a:p>
            <a:pPr marL="192576" lvl="2"/>
            <a:endParaRPr lang="fr-FR" sz="3529" b="1" kern="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Diagramme 4"/>
          <p:cNvGraphicFramePr/>
          <p:nvPr/>
        </p:nvGraphicFramePr>
        <p:xfrm>
          <a:off x="1932121" y="1321582"/>
          <a:ext cx="7252299" cy="4850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679229" y="6627397"/>
            <a:ext cx="8050694" cy="1008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85" b="1" i="1" dirty="0"/>
              <a:t>Lieux de mise à disposition ou d’accès aux registres dans le mémento</a:t>
            </a:r>
            <a:endParaRPr lang="fr-FR" sz="1985" i="1" dirty="0"/>
          </a:p>
          <a:p>
            <a:endParaRPr lang="fr-FR" sz="1985" i="1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80" y="6322508"/>
            <a:ext cx="1017649" cy="1017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318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1"/>
          <p:cNvSpPr txBox="1">
            <a:spLocks/>
          </p:cNvSpPr>
          <p:nvPr/>
        </p:nvSpPr>
        <p:spPr>
          <a:xfrm rot="19683513">
            <a:off x="1131033" y="3362030"/>
            <a:ext cx="8948159" cy="864096"/>
          </a:xfrm>
          <a:prstGeom prst="rect">
            <a:avLst/>
          </a:prstGeom>
        </p:spPr>
        <p:txBody>
          <a:bodyPr lIns="0" tIns="0" rIns="0" bIns="0"/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kern="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COMPLETER PAR L’ETABLISSEMENT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231900" y="113703"/>
            <a:ext cx="9290832" cy="94672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92576" lvl="2"/>
            <a:r>
              <a:rPr lang="fr-FR" sz="3529" b="1" kern="0" dirty="0">
                <a:solidFill>
                  <a:schemeClr val="accent1">
                    <a:lumMod val="75000"/>
                  </a:schemeClr>
                </a:solidFill>
              </a:rPr>
              <a:t>Les principaux registres réglementaires </a:t>
            </a:r>
          </a:p>
          <a:p>
            <a:pPr marL="192576" lvl="2"/>
            <a:endParaRPr lang="fr-FR" sz="3529" b="1" kern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087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400028" y="200025"/>
            <a:ext cx="9290832" cy="94672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92576" lvl="2"/>
            <a:r>
              <a:rPr lang="fr-FR" sz="3529" b="1" kern="0" dirty="0">
                <a:solidFill>
                  <a:schemeClr val="accent1">
                    <a:lumMod val="75000"/>
                  </a:schemeClr>
                </a:solidFill>
              </a:rPr>
              <a:t>Les consignes de sécurité </a:t>
            </a:r>
          </a:p>
          <a:p>
            <a:pPr marL="192576" lvl="2"/>
            <a:endParaRPr lang="fr-FR" sz="3529" kern="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age 5" descr="Résultat de recherche d'images pour &quot;ALERTER 15&quot;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850" y="2494510"/>
            <a:ext cx="1310194" cy="869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239"/>
          <p:cNvPicPr/>
          <p:nvPr/>
        </p:nvPicPr>
        <p:blipFill>
          <a:blip r:embed="rId3"/>
          <a:stretch>
            <a:fillRect/>
          </a:stretch>
        </p:blipFill>
        <p:spPr>
          <a:xfrm>
            <a:off x="1515198" y="3860834"/>
            <a:ext cx="873497" cy="103231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516" y="5210784"/>
            <a:ext cx="1796177" cy="1806681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2972445" y="1095613"/>
            <a:ext cx="7024047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85" b="1" dirty="0"/>
              <a:t>LE PROTOCOLE SANITAIRE EN VIGUEUR</a:t>
            </a:r>
          </a:p>
          <a:p>
            <a:r>
              <a:rPr lang="fr-FR" sz="1985" dirty="0"/>
              <a:t>Consignes sanitaires (distanciation physique, gestes barrières, gestion des flux, information des personnels et usagers)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960052" y="2510884"/>
            <a:ext cx="6670341" cy="703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85" b="1" dirty="0"/>
              <a:t>LE PROTOCOLE D’ORGANISATION DES SECOURS</a:t>
            </a:r>
          </a:p>
          <a:p>
            <a:r>
              <a:rPr lang="fr-FR" sz="1985" dirty="0"/>
              <a:t>Consignes en cas d’urgence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976606" y="3860834"/>
            <a:ext cx="6670341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85" b="1" dirty="0"/>
              <a:t>LA SECURITE FACE AU RISQUE D’INCENDIE ET DE PANIQUE</a:t>
            </a:r>
          </a:p>
          <a:p>
            <a:r>
              <a:rPr lang="fr-FR" sz="1985" dirty="0"/>
              <a:t>Consignes d’évacuation en cas d’incendie</a:t>
            </a:r>
          </a:p>
          <a:p>
            <a:r>
              <a:rPr lang="fr-FR" sz="1985" dirty="0"/>
              <a:t>Calendrier des exercices incendie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972445" y="5608364"/>
            <a:ext cx="6670341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85" b="1" dirty="0"/>
              <a:t>LA SECURITE FACE AUX RISQUES MAJEURS - PPMS</a:t>
            </a:r>
          </a:p>
          <a:p>
            <a:r>
              <a:rPr lang="fr-FR" sz="1985" dirty="0"/>
              <a:t>Consignes en cas d’évènement majeur naturel, technologique, ou de type attentat-intrusion </a:t>
            </a:r>
          </a:p>
          <a:p>
            <a:r>
              <a:rPr lang="fr-FR" sz="1985" dirty="0"/>
              <a:t>Calendrier des exercices de mise en œuvre des PPMS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253609A-29C9-49D6-AA91-32276909A5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850" y="824785"/>
            <a:ext cx="1310194" cy="151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279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1"/>
          <p:cNvSpPr txBox="1">
            <a:spLocks/>
          </p:cNvSpPr>
          <p:nvPr/>
        </p:nvSpPr>
        <p:spPr>
          <a:xfrm rot="19683513">
            <a:off x="1131033" y="3362030"/>
            <a:ext cx="8948159" cy="864096"/>
          </a:xfrm>
          <a:prstGeom prst="rect">
            <a:avLst/>
          </a:prstGeom>
        </p:spPr>
        <p:txBody>
          <a:bodyPr lIns="0" tIns="0" rIns="0" bIns="0"/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kern="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COMPLETER PAR L’ETABLISSEMENT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689100" y="200025"/>
            <a:ext cx="9290832" cy="94672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92576" lvl="2"/>
            <a:r>
              <a:rPr lang="fr-FR" sz="3529" b="1" kern="0" dirty="0">
                <a:solidFill>
                  <a:schemeClr val="accent1">
                    <a:lumMod val="75000"/>
                  </a:schemeClr>
                </a:solidFill>
              </a:rPr>
              <a:t>Le protocole sanitaire en vigueur</a:t>
            </a:r>
          </a:p>
          <a:p>
            <a:pPr marL="192576" lvl="2"/>
            <a:endParaRPr lang="fr-FR" sz="3529" b="1" kern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22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1"/>
          <p:cNvSpPr txBox="1">
            <a:spLocks/>
          </p:cNvSpPr>
          <p:nvPr/>
        </p:nvSpPr>
        <p:spPr>
          <a:xfrm rot="19683513">
            <a:off x="1131033" y="3362030"/>
            <a:ext cx="8948159" cy="864096"/>
          </a:xfrm>
          <a:prstGeom prst="rect">
            <a:avLst/>
          </a:prstGeom>
        </p:spPr>
        <p:txBody>
          <a:bodyPr lIns="0" tIns="0" rIns="0" bIns="0"/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kern="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COMPLETER PAR L’ETABLISSEMENT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231900" y="276225"/>
            <a:ext cx="9290832" cy="94672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92576" lvl="2"/>
            <a:r>
              <a:rPr lang="fr-FR" sz="3529" b="1" kern="0" dirty="0">
                <a:solidFill>
                  <a:schemeClr val="accent1">
                    <a:lumMod val="75000"/>
                  </a:schemeClr>
                </a:solidFill>
              </a:rPr>
              <a:t>Le protocole d’organisation des secours</a:t>
            </a:r>
          </a:p>
          <a:p>
            <a:pPr marL="192576" lvl="2"/>
            <a:endParaRPr lang="fr-FR" sz="3529" b="1" kern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178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nalisé 3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403</Words>
  <Application>Microsoft Office PowerPoint</Application>
  <PresentationFormat>Personnalisé</PresentationFormat>
  <Paragraphs>57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Marianne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 AMET CONSECTETUR lorem ipsum dolor sit amet consectetur</dc:title>
  <dc:creator>VALENTIN CARDON</dc:creator>
  <cp:lastModifiedBy>P-LAURENT GUICHARD</cp:lastModifiedBy>
  <cp:revision>19</cp:revision>
  <dcterms:created xsi:type="dcterms:W3CDTF">2020-03-06T14:23:17Z</dcterms:created>
  <dcterms:modified xsi:type="dcterms:W3CDTF">2023-07-05T14:57:09Z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2020-03-06T00:00:00Z</vt:filetime>
  </property>
  <property fmtid="{D5CDD505-2E9C-101B-9397-08002B2CF9AE}" pid="3" name="Creator">
    <vt:lpwstr>Adobe InDesign 15.0 (Windows)</vt:lpwstr>
  </property>
  <property fmtid="{D5CDD505-2E9C-101B-9397-08002B2CF9AE}" pid="4" name="LastSaved">
    <vt:filetime>2020-03-06T00:00:00Z</vt:filetime>
  </property>
</Properties>
</file>